
<file path=[Content_Types].xml><?xml version="1.0" encoding="utf-8"?>
<Types xmlns="http://schemas.openxmlformats.org/package/2006/content-types">
  <Default Extension="png" ContentType="image/png"/>
  <Default Extension="jpeg" ContentType="image/jpeg"/>
  <Default Extension="webp" ContentType="image/webp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0" r:id="rId1"/>
  </p:sldMasterIdLst>
  <p:notesMasterIdLst>
    <p:notesMasterId r:id="rId15"/>
  </p:notesMasterIdLst>
  <p:sldIdLst>
    <p:sldId id="256" r:id="rId2"/>
    <p:sldId id="257" r:id="rId3"/>
    <p:sldId id="261" r:id="rId4"/>
    <p:sldId id="262" r:id="rId5"/>
    <p:sldId id="270" r:id="rId6"/>
    <p:sldId id="271" r:id="rId7"/>
    <p:sldId id="272" r:id="rId8"/>
    <p:sldId id="267" r:id="rId9"/>
    <p:sldId id="265" r:id="rId10"/>
    <p:sldId id="266" r:id="rId11"/>
    <p:sldId id="274" r:id="rId12"/>
    <p:sldId id="269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333" autoAdjust="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2659A7-7B13-48E6-B0FA-437F84D8B708}" type="datetimeFigureOut">
              <a:rPr lang="en-US" smtClean="0"/>
              <a:t>06-Mar-25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3837E3-6F6D-4E58-B669-F1A2E6B52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696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3837E3-6F6D-4E58-B669-F1A2E6B527D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929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06-Mar-25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825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06-Mar-25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712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06-Mar-25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088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06-Mar-25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539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06-Mar-25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612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06-Mar-25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577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06-Mar-25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472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06-Mar-25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5416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06-Mar-25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811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06-Mar-25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401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06-Mar-25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36120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06-Mar-25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6196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06-Mar-25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086287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06-Mar-25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161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06-Mar-25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2205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06-Mar-25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406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06-Mar-25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050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1.png"/><Relationship Id="rId7" Type="http://schemas.openxmlformats.org/officeDocument/2006/relationships/image" Target="../media/image15.webp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webp"/><Relationship Id="rId5" Type="http://schemas.openxmlformats.org/officeDocument/2006/relationships/image" Target="../media/image13.webp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itaniumgroupindia.com/" TargetMode="Externa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E6A2E40-E313-B960-C9B2-D1044286B9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850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F81F7FB0-8A85-4C4C-9747-684FD7C808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95" y="24672"/>
            <a:ext cx="12121444" cy="6815399"/>
          </a:xfrm>
        </p:spPr>
      </p:pic>
    </p:spTree>
    <p:extLst>
      <p:ext uri="{BB962C8B-B14F-4D97-AF65-F5344CB8AC3E}">
        <p14:creationId xmlns:p14="http://schemas.microsoft.com/office/powerpoint/2010/main" val="1952889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4ED2F9-4C49-B4A4-DAF7-C7565AEE8D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44589" y="-2689412"/>
            <a:ext cx="6858000" cy="12236826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E021CD9-AE24-4B06-A801-1BDB24E114D0}"/>
              </a:ext>
            </a:extLst>
          </p:cNvPr>
          <p:cNvSpPr/>
          <p:nvPr/>
        </p:nvSpPr>
        <p:spPr>
          <a:xfrm>
            <a:off x="3247809" y="0"/>
            <a:ext cx="382027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u="sng" dirty="0">
                <a:ln w="0"/>
                <a:solidFill>
                  <a:srgbClr val="0070C0"/>
                </a:solidFill>
                <a:latin typeface="Arial Black" panose="020B0A04020102020204" pitchFamily="34" charset="0"/>
              </a:rPr>
              <a:t>F L O </a:t>
            </a:r>
            <a:r>
              <a:rPr lang="en-US" sz="2800" u="sng" dirty="0" err="1">
                <a:ln w="0"/>
                <a:solidFill>
                  <a:srgbClr val="0070C0"/>
                </a:solidFill>
                <a:latin typeface="Arial Black" panose="020B0A04020102020204" pitchFamily="34" charset="0"/>
              </a:rPr>
              <a:t>O</a:t>
            </a:r>
            <a:r>
              <a:rPr lang="en-US" sz="2800" u="sng" dirty="0">
                <a:ln w="0"/>
                <a:solidFill>
                  <a:srgbClr val="0070C0"/>
                </a:solidFill>
                <a:latin typeface="Arial Black" panose="020B0A04020102020204" pitchFamily="34" charset="0"/>
              </a:rPr>
              <a:t> R   P L A N</a:t>
            </a:r>
            <a:endParaRPr lang="en-US" sz="2800" b="0" u="sng" cap="none" spc="0" dirty="0">
              <a:ln w="0"/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009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5024CB6E-697C-D863-F216-BAD022FCF9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3276071"/>
              </p:ext>
            </p:extLst>
          </p:nvPr>
        </p:nvGraphicFramePr>
        <p:xfrm>
          <a:off x="161363" y="0"/>
          <a:ext cx="5656732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8366">
                  <a:extLst>
                    <a:ext uri="{9D8B030D-6E8A-4147-A177-3AD203B41FA5}">
                      <a16:colId xmlns:a16="http://schemas.microsoft.com/office/drawing/2014/main" val="346149725"/>
                    </a:ext>
                  </a:extLst>
                </a:gridCol>
                <a:gridCol w="2828366">
                  <a:extLst>
                    <a:ext uri="{9D8B030D-6E8A-4147-A177-3AD203B41FA5}">
                      <a16:colId xmlns:a16="http://schemas.microsoft.com/office/drawing/2014/main" val="2283067960"/>
                    </a:ext>
                  </a:extLst>
                </a:gridCol>
              </a:tblGrid>
              <a:tr h="1091434">
                <a:tc>
                  <a:txBody>
                    <a:bodyPr/>
                    <a:lstStyle/>
                    <a:p>
                      <a:pPr algn="ctr"/>
                      <a:r>
                        <a:rPr lang="en-IN" sz="6000" dirty="0">
                          <a:latin typeface="Arial Black" panose="020B0A04020102020204" pitchFamily="34" charset="0"/>
                        </a:rPr>
                        <a:t>TYPE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6000" dirty="0">
                          <a:latin typeface="Arial Black" panose="020B0A04020102020204" pitchFamily="34" charset="0"/>
                        </a:rPr>
                        <a:t>3BHK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62265843"/>
                  </a:ext>
                </a:extLst>
              </a:tr>
              <a:tr h="1910006">
                <a:tc>
                  <a:txBody>
                    <a:bodyPr/>
                    <a:lstStyle/>
                    <a:p>
                      <a:pPr algn="ctr"/>
                      <a:r>
                        <a:rPr lang="en-IN" sz="3200" b="1" dirty="0"/>
                        <a:t>FLAT</a:t>
                      </a:r>
                    </a:p>
                    <a:p>
                      <a:pPr algn="ctr"/>
                      <a:r>
                        <a:rPr lang="en-IN" sz="3200" b="1" dirty="0"/>
                        <a:t> Number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4800" b="1" dirty="0"/>
                        <a:t>01 &amp; 02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9109946"/>
                  </a:ext>
                </a:extLst>
              </a:tr>
              <a:tr h="1928280">
                <a:tc>
                  <a:txBody>
                    <a:bodyPr/>
                    <a:lstStyle/>
                    <a:p>
                      <a:pPr algn="ctr"/>
                      <a:r>
                        <a:rPr lang="en-IN" sz="3200" b="1" dirty="0" err="1">
                          <a:latin typeface="Arial Black" panose="020B0A04020102020204" pitchFamily="34" charset="0"/>
                        </a:rPr>
                        <a:t>Salable</a:t>
                      </a:r>
                      <a:r>
                        <a:rPr lang="en-IN" sz="3200" b="1" dirty="0">
                          <a:latin typeface="Arial Black" panose="020B0A04020102020204" pitchFamily="34" charset="0"/>
                        </a:rPr>
                        <a:t> Area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4800" b="1" dirty="0">
                          <a:solidFill>
                            <a:srgbClr val="0070C0"/>
                          </a:solidFill>
                          <a:latin typeface="Arial Black" panose="020B0A04020102020204" pitchFamily="34" charset="0"/>
                        </a:rPr>
                        <a:t>1450</a:t>
                      </a:r>
                    </a:p>
                    <a:p>
                      <a:pPr algn="ctr"/>
                      <a:r>
                        <a:rPr lang="en-IN" b="1" dirty="0">
                          <a:solidFill>
                            <a:srgbClr val="0070C0"/>
                          </a:solidFill>
                          <a:latin typeface="Arial Black" panose="020B0A04020102020204" pitchFamily="34" charset="0"/>
                        </a:rPr>
                        <a:t>Square Feet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8357151"/>
                  </a:ext>
                </a:extLst>
              </a:tr>
              <a:tr h="1928280">
                <a:tc>
                  <a:txBody>
                    <a:bodyPr/>
                    <a:lstStyle/>
                    <a:p>
                      <a:pPr algn="ctr"/>
                      <a:r>
                        <a:rPr lang="en-IN" sz="3200" b="1" dirty="0">
                          <a:solidFill>
                            <a:srgbClr val="002060"/>
                          </a:solidFill>
                        </a:rPr>
                        <a:t>Carpet</a:t>
                      </a:r>
                    </a:p>
                    <a:p>
                      <a:pPr algn="ctr"/>
                      <a:r>
                        <a:rPr lang="en-IN" sz="3200" b="1" dirty="0">
                          <a:solidFill>
                            <a:srgbClr val="002060"/>
                          </a:solidFill>
                        </a:rPr>
                        <a:t> Area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48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Arial Black" panose="020B0A04020102020204" pitchFamily="34" charset="0"/>
                        </a:rPr>
                        <a:t>950</a:t>
                      </a:r>
                    </a:p>
                    <a:p>
                      <a:pPr algn="ctr"/>
                      <a:r>
                        <a:rPr lang="en-IN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Arial Black" panose="020B0A04020102020204" pitchFamily="34" charset="0"/>
                        </a:rPr>
                        <a:t>Square Feet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48166095"/>
                  </a:ext>
                </a:extLst>
              </a:tr>
            </a:tbl>
          </a:graphicData>
        </a:graphic>
      </p:graphicFrame>
      <p:graphicFrame>
        <p:nvGraphicFramePr>
          <p:cNvPr id="4" name="Table 6">
            <a:extLst>
              <a:ext uri="{FF2B5EF4-FFF2-40B4-BE49-F238E27FC236}">
                <a16:creationId xmlns:a16="http://schemas.microsoft.com/office/drawing/2014/main" id="{73EBCCBD-E724-4384-9DC7-D663114B54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2061116"/>
              </p:ext>
            </p:extLst>
          </p:nvPr>
        </p:nvGraphicFramePr>
        <p:xfrm>
          <a:off x="6373906" y="0"/>
          <a:ext cx="5818094" cy="68709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9047">
                  <a:extLst>
                    <a:ext uri="{9D8B030D-6E8A-4147-A177-3AD203B41FA5}">
                      <a16:colId xmlns:a16="http://schemas.microsoft.com/office/drawing/2014/main" val="346149725"/>
                    </a:ext>
                  </a:extLst>
                </a:gridCol>
                <a:gridCol w="2909047">
                  <a:extLst>
                    <a:ext uri="{9D8B030D-6E8A-4147-A177-3AD203B41FA5}">
                      <a16:colId xmlns:a16="http://schemas.microsoft.com/office/drawing/2014/main" val="2283067960"/>
                    </a:ext>
                  </a:extLst>
                </a:gridCol>
              </a:tblGrid>
              <a:tr h="967955">
                <a:tc gridSpan="2">
                  <a:txBody>
                    <a:bodyPr/>
                    <a:lstStyle/>
                    <a:p>
                      <a:pPr algn="ctr"/>
                      <a:r>
                        <a:rPr lang="en-IN" sz="4800" dirty="0">
                          <a:latin typeface="Arial Black" panose="020B0A04020102020204" pitchFamily="34" charset="0"/>
                        </a:rPr>
                        <a:t>DISCRIPTIONS</a:t>
                      </a:r>
                      <a:endParaRPr lang="en-IN" sz="2800" dirty="0">
                        <a:latin typeface="Arial Black" panose="020B0A040201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IN" dirty="0">
                        <a:latin typeface="Arial Black" panose="020B0A040201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62265843"/>
                  </a:ext>
                </a:extLst>
              </a:tr>
              <a:tr h="810050">
                <a:tc>
                  <a:txBody>
                    <a:bodyPr/>
                    <a:lstStyle/>
                    <a:p>
                      <a:pPr algn="ctr"/>
                      <a:r>
                        <a:rPr lang="en-IN" sz="3200" b="1" dirty="0">
                          <a:solidFill>
                            <a:srgbClr val="7030A0"/>
                          </a:solidFill>
                        </a:rPr>
                        <a:t>Bed Room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4800" b="1" dirty="0">
                          <a:solidFill>
                            <a:srgbClr val="002060"/>
                          </a:solidFill>
                        </a:rPr>
                        <a:t>03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9109946"/>
                  </a:ext>
                </a:extLst>
              </a:tr>
              <a:tr h="1269999">
                <a:tc>
                  <a:txBody>
                    <a:bodyPr/>
                    <a:lstStyle/>
                    <a:p>
                      <a:pPr algn="ctr"/>
                      <a:r>
                        <a:rPr lang="en-IN" sz="3200" b="1" dirty="0">
                          <a:solidFill>
                            <a:srgbClr val="7030A0"/>
                          </a:solidFill>
                          <a:latin typeface="Arial Black" panose="020B0A04020102020204" pitchFamily="34" charset="0"/>
                        </a:rPr>
                        <a:t>Hall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4800" b="1" dirty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</a:rPr>
                        <a:t>01</a:t>
                      </a:r>
                      <a:endParaRPr lang="en-IN" b="1" dirty="0">
                        <a:solidFill>
                          <a:srgbClr val="00206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8357151"/>
                  </a:ext>
                </a:extLst>
              </a:tr>
              <a:tr h="1269999">
                <a:tc>
                  <a:txBody>
                    <a:bodyPr/>
                    <a:lstStyle/>
                    <a:p>
                      <a:pPr algn="ctr"/>
                      <a:r>
                        <a:rPr lang="en-IN" sz="3200" b="1" dirty="0">
                          <a:solidFill>
                            <a:srgbClr val="7030A0"/>
                          </a:solidFill>
                        </a:rPr>
                        <a:t>Kitchen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4800" b="1" dirty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</a:rPr>
                        <a:t>01</a:t>
                      </a:r>
                      <a:endParaRPr lang="en-IN" b="1" dirty="0">
                        <a:solidFill>
                          <a:srgbClr val="00206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48166095"/>
                  </a:ext>
                </a:extLst>
              </a:tr>
              <a:tr h="1269999">
                <a:tc>
                  <a:txBody>
                    <a:bodyPr/>
                    <a:lstStyle/>
                    <a:p>
                      <a:pPr algn="ctr"/>
                      <a:r>
                        <a:rPr lang="en-IN" sz="3200" b="1" dirty="0">
                          <a:solidFill>
                            <a:srgbClr val="7030A0"/>
                          </a:solidFill>
                        </a:rPr>
                        <a:t>Toilet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4800" b="1" dirty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</a:rPr>
                        <a:t>02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7226801"/>
                  </a:ext>
                </a:extLst>
              </a:tr>
              <a:tr h="1269999">
                <a:tc>
                  <a:txBody>
                    <a:bodyPr/>
                    <a:lstStyle/>
                    <a:p>
                      <a:pPr algn="ctr"/>
                      <a:r>
                        <a:rPr lang="en-IN" sz="3200" b="1" dirty="0">
                          <a:solidFill>
                            <a:srgbClr val="7030A0"/>
                          </a:solidFill>
                        </a:rPr>
                        <a:t>Balcony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4800" b="1" dirty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</a:rPr>
                        <a:t>03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675215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7220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0A828-E56B-7F1E-6773-02B35E4AA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6" y="100128"/>
            <a:ext cx="8695645" cy="803998"/>
          </a:xfrm>
        </p:spPr>
        <p:txBody>
          <a:bodyPr>
            <a:normAutofit/>
          </a:bodyPr>
          <a:lstStyle/>
          <a:p>
            <a:r>
              <a:rPr lang="en-IN" b="1" u="sng" dirty="0">
                <a:solidFill>
                  <a:srgbClr val="FF0000"/>
                </a:solidFill>
              </a:rPr>
              <a:t>ATTRACTION FOR LUXURY APARTMENT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B7A6BF-8BF0-2EA4-DDDC-94BA6A9894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63" y="904126"/>
            <a:ext cx="5058899" cy="47569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8529A9-09A7-9E88-D751-164808DEC8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166" y="891924"/>
            <a:ext cx="5839471" cy="475693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7EECA38-FC7A-7828-E640-D4C6F028918E}"/>
              </a:ext>
            </a:extLst>
          </p:cNvPr>
          <p:cNvSpPr txBox="1"/>
          <p:nvPr/>
        </p:nvSpPr>
        <p:spPr>
          <a:xfrm>
            <a:off x="1082948" y="5669408"/>
            <a:ext cx="430919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000" b="1" dirty="0">
                <a:solidFill>
                  <a:srgbClr val="0033CC"/>
                </a:solidFill>
                <a:latin typeface="Lucida Bright" panose="02040602050505020304" pitchFamily="18" charset="0"/>
              </a:rPr>
              <a:t>Iron Grill in windows</a:t>
            </a:r>
          </a:p>
          <a:p>
            <a:endParaRPr lang="en-IN" sz="3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EC1C2C4-DFF1-8FF2-FB98-5157C7DB054A}"/>
              </a:ext>
            </a:extLst>
          </p:cNvPr>
          <p:cNvSpPr txBox="1"/>
          <p:nvPr/>
        </p:nvSpPr>
        <p:spPr>
          <a:xfrm>
            <a:off x="5787166" y="5792452"/>
            <a:ext cx="58394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000" b="1" dirty="0" err="1">
                <a:solidFill>
                  <a:srgbClr val="0033CC"/>
                </a:solidFill>
                <a:latin typeface="Lucida Bright" panose="02040602050505020304" pitchFamily="18" charset="0"/>
              </a:rPr>
              <a:t>Fals</a:t>
            </a:r>
            <a:r>
              <a:rPr lang="en-IN" sz="3000" b="1" dirty="0">
                <a:solidFill>
                  <a:srgbClr val="0033CC"/>
                </a:solidFill>
                <a:latin typeface="Lucida Bright" panose="02040602050505020304" pitchFamily="18" charset="0"/>
              </a:rPr>
              <a:t> Celling with Lights   (Bed Rooms &amp; Hall)</a:t>
            </a:r>
          </a:p>
        </p:txBody>
      </p:sp>
    </p:spTree>
    <p:extLst>
      <p:ext uri="{BB962C8B-B14F-4D97-AF65-F5344CB8AC3E}">
        <p14:creationId xmlns:p14="http://schemas.microsoft.com/office/powerpoint/2010/main" val="4283408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E76A9ED-05BD-7470-BA9F-16FD329004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3600" y="1316017"/>
            <a:ext cx="5405794" cy="430823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E97E83-B9CF-59AA-D8A2-C538BF76F6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324" y="1316016"/>
            <a:ext cx="4891931" cy="4308231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DA6D28-1710-3569-63EE-CAE375CF14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86" y="5801477"/>
            <a:ext cx="4705564" cy="138576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0033CC"/>
                </a:solidFill>
                <a:latin typeface="Lucida Bright" panose="02040602050505020304" pitchFamily="18" charset="0"/>
              </a:rPr>
              <a:t>Modular Kitchen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0033CC"/>
                </a:solidFill>
                <a:latin typeface="Lucida Bright" panose="02040602050505020304" pitchFamily="18" charset="0"/>
              </a:rPr>
              <a:t>(without upper cabinet)</a:t>
            </a:r>
            <a:endParaRPr lang="en-IN" sz="3000" dirty="0"/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3483DDB1-264E-F0F9-88F8-2EE6B217C47D}"/>
              </a:ext>
            </a:extLst>
          </p:cNvPr>
          <p:cNvSpPr txBox="1">
            <a:spLocks/>
          </p:cNvSpPr>
          <p:nvPr/>
        </p:nvSpPr>
        <p:spPr>
          <a:xfrm>
            <a:off x="7596153" y="5801477"/>
            <a:ext cx="3340688" cy="11794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N" sz="3000" b="1" dirty="0">
                <a:solidFill>
                  <a:srgbClr val="0033CC"/>
                </a:solidFill>
                <a:latin typeface="Lucida Bright" panose="02040602050505020304" pitchFamily="18" charset="0"/>
              </a:rPr>
              <a:t>TV Unit in Hall</a:t>
            </a:r>
          </a:p>
        </p:txBody>
      </p:sp>
    </p:spTree>
    <p:extLst>
      <p:ext uri="{BB962C8B-B14F-4D97-AF65-F5344CB8AC3E}">
        <p14:creationId xmlns:p14="http://schemas.microsoft.com/office/powerpoint/2010/main" val="30126995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A206C4D-BD25-780B-9024-90E0D446F1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0188" y="1441752"/>
            <a:ext cx="3847327" cy="416793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A60D22E-3B19-76D4-C399-76EA15E706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456" y="1441752"/>
            <a:ext cx="5378138" cy="4167937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CBA0FBE-B7A9-8637-ABD2-4B1CC04D64A5}"/>
              </a:ext>
            </a:extLst>
          </p:cNvPr>
          <p:cNvSpPr txBox="1">
            <a:spLocks/>
          </p:cNvSpPr>
          <p:nvPr/>
        </p:nvSpPr>
        <p:spPr>
          <a:xfrm>
            <a:off x="1537942" y="5801273"/>
            <a:ext cx="4486140" cy="12925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IN" sz="3000" b="1" dirty="0">
                <a:solidFill>
                  <a:srgbClr val="0033CC"/>
                </a:solidFill>
                <a:latin typeface="Lucida Bright" panose="02040602050505020304" pitchFamily="18" charset="0"/>
              </a:rPr>
              <a:t>Wall Painting Colours (As per Your Choice)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86F2706-5CD2-9B51-0731-447CC2217261}"/>
              </a:ext>
            </a:extLst>
          </p:cNvPr>
          <p:cNvSpPr txBox="1">
            <a:spLocks/>
          </p:cNvSpPr>
          <p:nvPr/>
        </p:nvSpPr>
        <p:spPr>
          <a:xfrm>
            <a:off x="6968577" y="5801273"/>
            <a:ext cx="5017125" cy="7702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N" sz="3000" b="1" dirty="0">
                <a:solidFill>
                  <a:srgbClr val="0033CC"/>
                </a:solidFill>
                <a:latin typeface="Lucida Bright" panose="02040602050505020304" pitchFamily="18" charset="0"/>
              </a:rPr>
              <a:t>Wardrobes in Bed Room</a:t>
            </a:r>
          </a:p>
        </p:txBody>
      </p:sp>
    </p:spTree>
    <p:extLst>
      <p:ext uri="{BB962C8B-B14F-4D97-AF65-F5344CB8AC3E}">
        <p14:creationId xmlns:p14="http://schemas.microsoft.com/office/powerpoint/2010/main" val="3311317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7BCE8-7BA6-6780-3E35-746FC4261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352" y="12402"/>
            <a:ext cx="8178990" cy="912272"/>
          </a:xfrm>
        </p:spPr>
        <p:txBody>
          <a:bodyPr>
            <a:normAutofit/>
          </a:bodyPr>
          <a:lstStyle/>
          <a:p>
            <a:r>
              <a:rPr lang="en-IN" b="1" u="sng" dirty="0">
                <a:solidFill>
                  <a:srgbClr val="FF0000"/>
                </a:solidFill>
                <a:latin typeface="Arial Black" panose="020B0A04020102020204" pitchFamily="34" charset="0"/>
              </a:rPr>
              <a:t>Special Attraction for Project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F627C5DB-E9CE-74A4-F088-04EEFCF851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0305" y="4191809"/>
            <a:ext cx="2502231" cy="2133397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AAAF2DA-C8A2-FDB6-A49D-2F695103F1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4505" y="4191809"/>
            <a:ext cx="2143125" cy="21431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4B86838-3B3E-7420-5FFA-52EE868402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65" y="4191810"/>
            <a:ext cx="3031635" cy="200622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0B09D4E-955E-5593-25DD-DC8EC131AF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092" y="743452"/>
            <a:ext cx="4051872" cy="270124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8D732ED-0228-DBFF-94AB-7CDB5895E1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647" y="4179825"/>
            <a:ext cx="3410590" cy="200622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17DCCAC-7542-9660-DA6E-6491D5AC0F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65" y="719194"/>
            <a:ext cx="2725506" cy="272550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CE0E5F8-F91F-AB3E-ABB0-2D002CA8158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163" y="743452"/>
            <a:ext cx="4051872" cy="270124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E0C094B-C7E8-45AA-487F-04EBA641429A}"/>
              </a:ext>
            </a:extLst>
          </p:cNvPr>
          <p:cNvSpPr/>
          <p:nvPr/>
        </p:nvSpPr>
        <p:spPr>
          <a:xfrm>
            <a:off x="1253045" y="3378931"/>
            <a:ext cx="82586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0"/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Lift</a:t>
            </a:r>
            <a:endParaRPr lang="en-US" sz="4400" b="1" cap="none" spc="0" dirty="0">
              <a:ln w="0"/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8399D5-E090-E10E-4657-76AB4580576E}"/>
              </a:ext>
            </a:extLst>
          </p:cNvPr>
          <p:cNvSpPr/>
          <p:nvPr/>
        </p:nvSpPr>
        <p:spPr>
          <a:xfrm>
            <a:off x="3320738" y="3378930"/>
            <a:ext cx="353834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err="1">
                <a:ln w="0"/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CCTv</a:t>
            </a:r>
            <a:r>
              <a:rPr lang="en-US" sz="3200" b="1" cap="none" spc="0" dirty="0">
                <a:ln w="0"/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Surveillance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7227A2-7A5B-5346-AB0C-05FF5F2EEA77}"/>
              </a:ext>
            </a:extLst>
          </p:cNvPr>
          <p:cNvSpPr/>
          <p:nvPr/>
        </p:nvSpPr>
        <p:spPr>
          <a:xfrm>
            <a:off x="7379061" y="3348240"/>
            <a:ext cx="328686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0"/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Covered</a:t>
            </a:r>
            <a:r>
              <a:rPr lang="en-US" sz="3200" b="0" cap="none" spc="0" dirty="0">
                <a:ln w="0"/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cap="none" spc="0" dirty="0">
                <a:ln w="0"/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Parking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9E7135-050B-1F33-FDF3-C3656BD7444A}"/>
              </a:ext>
            </a:extLst>
          </p:cNvPr>
          <p:cNvSpPr/>
          <p:nvPr/>
        </p:nvSpPr>
        <p:spPr>
          <a:xfrm>
            <a:off x="389513" y="6198038"/>
            <a:ext cx="287033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0"/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Power Backup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37BEC5-B881-EB85-A87E-1D53706E3EF6}"/>
              </a:ext>
            </a:extLst>
          </p:cNvPr>
          <p:cNvSpPr/>
          <p:nvPr/>
        </p:nvSpPr>
        <p:spPr>
          <a:xfrm>
            <a:off x="4004300" y="6186054"/>
            <a:ext cx="252101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0"/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Water pump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135CDBD-3420-5EC7-AA8A-09925B8606DF}"/>
              </a:ext>
            </a:extLst>
          </p:cNvPr>
          <p:cNvSpPr/>
          <p:nvPr/>
        </p:nvSpPr>
        <p:spPr>
          <a:xfrm>
            <a:off x="7832806" y="6206601"/>
            <a:ext cx="111120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0"/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Wi-fi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9E8DBC-1D26-BE4C-2064-38D92B23536F}"/>
              </a:ext>
            </a:extLst>
          </p:cNvPr>
          <p:cNvSpPr/>
          <p:nvPr/>
        </p:nvSpPr>
        <p:spPr>
          <a:xfrm>
            <a:off x="9926650" y="6215166"/>
            <a:ext cx="191283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0"/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Intercom</a:t>
            </a:r>
          </a:p>
        </p:txBody>
      </p:sp>
    </p:spTree>
    <p:extLst>
      <p:ext uri="{BB962C8B-B14F-4D97-AF65-F5344CB8AC3E}">
        <p14:creationId xmlns:p14="http://schemas.microsoft.com/office/powerpoint/2010/main" val="22631806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FDB32-DD3E-43BA-39BF-5AE12A1DD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350" y="10274"/>
            <a:ext cx="12038649" cy="1320800"/>
          </a:xfrm>
        </p:spPr>
        <p:txBody>
          <a:bodyPr>
            <a:normAutofit/>
          </a:bodyPr>
          <a:lstStyle/>
          <a:p>
            <a:r>
              <a:rPr lang="en-IN" sz="3200" b="1" u="sng" dirty="0">
                <a:solidFill>
                  <a:srgbClr val="FF0000"/>
                </a:solidFill>
                <a:latin typeface="+mn-lt"/>
              </a:rPr>
              <a:t>Our Successfully Completed &amp; Handed Over Projects:-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3EBF8D8-B3A5-F334-4F92-0267D7A7F8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59" y="854609"/>
            <a:ext cx="5600306" cy="422082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E24A4A3-2B36-F486-4ADE-C90455960D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0172" y="854609"/>
            <a:ext cx="5799432" cy="422082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8CFFD61-B875-7CCA-4AA3-F5CD4A391B22}"/>
              </a:ext>
            </a:extLst>
          </p:cNvPr>
          <p:cNvSpPr/>
          <p:nvPr/>
        </p:nvSpPr>
        <p:spPr>
          <a:xfrm>
            <a:off x="522295" y="5065159"/>
            <a:ext cx="508091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rgbClr val="002060"/>
                </a:solidFill>
              </a:rPr>
              <a:t>Titanium Apartment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350CD8-B2DD-6CE3-BCCC-FD927F7D4CC7}"/>
              </a:ext>
            </a:extLst>
          </p:cNvPr>
          <p:cNvSpPr/>
          <p:nvPr/>
        </p:nvSpPr>
        <p:spPr>
          <a:xfrm>
            <a:off x="5935071" y="5073721"/>
            <a:ext cx="508091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rgbClr val="002060"/>
                </a:solidFill>
              </a:rPr>
              <a:t>Abhishek Apartment</a:t>
            </a:r>
          </a:p>
        </p:txBody>
      </p:sp>
    </p:spTree>
    <p:extLst>
      <p:ext uri="{BB962C8B-B14F-4D97-AF65-F5344CB8AC3E}">
        <p14:creationId xmlns:p14="http://schemas.microsoft.com/office/powerpoint/2010/main" val="19653231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7FE4842-8443-3A7A-49D8-85D6B3592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32" y="0"/>
            <a:ext cx="12058667" cy="1320800"/>
          </a:xfrm>
        </p:spPr>
        <p:txBody>
          <a:bodyPr>
            <a:normAutofit/>
          </a:bodyPr>
          <a:lstStyle/>
          <a:p>
            <a:r>
              <a:rPr lang="en-IN" sz="3200" b="1" u="sng" dirty="0">
                <a:solidFill>
                  <a:srgbClr val="FF0000"/>
                </a:solidFill>
              </a:rPr>
              <a:t>Our Successfully Completed &amp; Handed Over Projects:-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FD74817-A1A8-EF4D-CFAE-1B66B62180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23" y="783851"/>
            <a:ext cx="4497212" cy="3488499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738678A-4AC2-9540-9D0A-E278E661B8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1088" y="773578"/>
            <a:ext cx="3176589" cy="34884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F47BDE7-F335-B75A-180D-D2AEDB9D8D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2613" y="773578"/>
            <a:ext cx="3176588" cy="348849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A572698-2453-80C1-873B-6FD90DD284A0}"/>
              </a:ext>
            </a:extLst>
          </p:cNvPr>
          <p:cNvSpPr/>
          <p:nvPr/>
        </p:nvSpPr>
        <p:spPr>
          <a:xfrm>
            <a:off x="54115" y="4330951"/>
            <a:ext cx="508091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rgbClr val="002060"/>
                </a:solidFill>
              </a:rPr>
              <a:t>R.P. Complex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4C615D-BF58-4A34-909A-43FDBE707C56}"/>
              </a:ext>
            </a:extLst>
          </p:cNvPr>
          <p:cNvSpPr/>
          <p:nvPr/>
        </p:nvSpPr>
        <p:spPr>
          <a:xfrm>
            <a:off x="5927354" y="4323720"/>
            <a:ext cx="508091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rgbClr val="002060"/>
                </a:solidFill>
              </a:rPr>
              <a:t>Girija Society</a:t>
            </a:r>
          </a:p>
        </p:txBody>
      </p:sp>
    </p:spTree>
    <p:extLst>
      <p:ext uri="{BB962C8B-B14F-4D97-AF65-F5344CB8AC3E}">
        <p14:creationId xmlns:p14="http://schemas.microsoft.com/office/powerpoint/2010/main" val="42291223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FC1F151-0B0B-408F-A439-034C786A5E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9455" y="152400"/>
            <a:ext cx="6096000" cy="6535265"/>
          </a:xfr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914D9AE-1A96-40CC-AFC7-6430188DE8DB}"/>
              </a:ext>
            </a:extLst>
          </p:cNvPr>
          <p:cNvSpPr txBox="1">
            <a:spLocks/>
          </p:cNvSpPr>
          <p:nvPr/>
        </p:nvSpPr>
        <p:spPr>
          <a:xfrm>
            <a:off x="663386" y="3218031"/>
            <a:ext cx="4952431" cy="76652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IN" sz="3200" b="1" dirty="0" err="1">
                <a:solidFill>
                  <a:srgbClr val="FF0000"/>
                </a:solidFill>
              </a:rPr>
              <a:t>Chhata</a:t>
            </a:r>
            <a:r>
              <a:rPr lang="en-IN" sz="3200" b="1" dirty="0">
                <a:solidFill>
                  <a:srgbClr val="FF0000"/>
                </a:solidFill>
              </a:rPr>
              <a:t> Chowk, Muzaffarpur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A35EE7E-38B5-4724-976C-F36AA07F3C01}"/>
              </a:ext>
            </a:extLst>
          </p:cNvPr>
          <p:cNvSpPr txBox="1">
            <a:spLocks/>
          </p:cNvSpPr>
          <p:nvPr/>
        </p:nvSpPr>
        <p:spPr>
          <a:xfrm>
            <a:off x="285733" y="152400"/>
            <a:ext cx="58102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IN" sz="3200" b="1" u="sng" dirty="0">
                <a:solidFill>
                  <a:srgbClr val="FF0000"/>
                </a:solidFill>
              </a:rPr>
              <a:t>Our Other Ongoing Project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8FB4C59-3745-4456-B9FD-A7EF99C7CF5D}"/>
              </a:ext>
            </a:extLst>
          </p:cNvPr>
          <p:cNvSpPr txBox="1">
            <a:spLocks/>
          </p:cNvSpPr>
          <p:nvPr/>
        </p:nvSpPr>
        <p:spPr>
          <a:xfrm>
            <a:off x="169188" y="2392081"/>
            <a:ext cx="5925670" cy="10100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IN" sz="5400" b="1" u="sng" dirty="0">
                <a:solidFill>
                  <a:schemeClr val="tx1"/>
                </a:solidFill>
              </a:rPr>
              <a:t>G S RESIDENCY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17A7165-25E8-47BB-87FE-449967C3133F}"/>
              </a:ext>
            </a:extLst>
          </p:cNvPr>
          <p:cNvSpPr txBox="1">
            <a:spLocks/>
          </p:cNvSpPr>
          <p:nvPr/>
        </p:nvSpPr>
        <p:spPr>
          <a:xfrm>
            <a:off x="1062887" y="4765466"/>
            <a:ext cx="4952431" cy="19401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IN" sz="2400" b="1" u="sng" dirty="0">
                <a:solidFill>
                  <a:srgbClr val="FF0000"/>
                </a:solidFill>
              </a:rPr>
              <a:t>For More info feel free to visit us:</a:t>
            </a:r>
          </a:p>
          <a:p>
            <a:pPr algn="ctr"/>
            <a:r>
              <a:rPr lang="en-IN" sz="2400" b="1" u="sng" dirty="0">
                <a:solidFill>
                  <a:schemeClr val="tx1"/>
                </a:solidFill>
              </a:rPr>
              <a:t>www.titaniumgroupindia.com</a:t>
            </a:r>
          </a:p>
        </p:txBody>
      </p:sp>
    </p:spTree>
    <p:extLst>
      <p:ext uri="{BB962C8B-B14F-4D97-AF65-F5344CB8AC3E}">
        <p14:creationId xmlns:p14="http://schemas.microsoft.com/office/powerpoint/2010/main" val="29505350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492B00F-8848-1D5E-CC4D-1137BA86B5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5647" y="0"/>
            <a:ext cx="6060705" cy="2814646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DD2121F-C859-9AD7-B4A1-1513E1B549C3}"/>
              </a:ext>
            </a:extLst>
          </p:cNvPr>
          <p:cNvSpPr txBox="1"/>
          <p:nvPr/>
        </p:nvSpPr>
        <p:spPr>
          <a:xfrm>
            <a:off x="308225" y="2928609"/>
            <a:ext cx="11558427" cy="4416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u="sng" dirty="0">
                <a:solidFill>
                  <a:srgbClr val="FF9900"/>
                </a:solidFill>
                <a:latin typeface="Lucida Bright" panose="02040602050505020304" pitchFamily="18" charset="0"/>
              </a:rPr>
              <a:t>CONTACT DETAILS</a:t>
            </a:r>
            <a:endParaRPr lang="en-IN" sz="2400" b="1" dirty="0">
              <a:solidFill>
                <a:srgbClr val="FF9900"/>
              </a:solidFill>
              <a:latin typeface="Lucida Bright" panose="02040602050505020304" pitchFamily="18" charset="0"/>
            </a:endParaRPr>
          </a:p>
          <a:p>
            <a:pPr algn="ctr"/>
            <a:endParaRPr lang="en-IN" sz="1200" b="1" dirty="0">
              <a:latin typeface="Lucida Bright" panose="02040602050505020304" pitchFamily="18" charset="0"/>
            </a:endParaRPr>
          </a:p>
          <a:p>
            <a:pPr algn="ctr"/>
            <a:r>
              <a:rPr lang="en-IN" sz="2000" b="1" dirty="0">
                <a:latin typeface="Lucida Bright" panose="02040602050505020304" pitchFamily="18" charset="0"/>
              </a:rPr>
              <a:t>CORPORATE OFFICE: </a:t>
            </a:r>
          </a:p>
          <a:p>
            <a:pPr algn="ctr"/>
            <a:r>
              <a:rPr lang="en-IN" sz="2000" b="1" dirty="0">
                <a:latin typeface="Lucida Bright" panose="02040602050505020304" pitchFamily="18" charset="0"/>
              </a:rPr>
              <a:t>MAHARASTRA (MUMBAI) :- Bhiwandi, </a:t>
            </a:r>
            <a:r>
              <a:rPr lang="en-IN" sz="2000" b="1" dirty="0" err="1">
                <a:latin typeface="Lucida Bright" panose="02040602050505020304" pitchFamily="18" charset="0"/>
              </a:rPr>
              <a:t>Maharastra</a:t>
            </a:r>
            <a:r>
              <a:rPr lang="en-IN" sz="2000" b="1" dirty="0">
                <a:latin typeface="Lucida Bright" panose="02040602050505020304" pitchFamily="18" charset="0"/>
              </a:rPr>
              <a:t>, India, Pin – 421302</a:t>
            </a:r>
          </a:p>
          <a:p>
            <a:pPr algn="ctr"/>
            <a:endParaRPr lang="en-IN" sz="1400" b="1" dirty="0">
              <a:latin typeface="Lucida Bright" panose="02040602050505020304" pitchFamily="18" charset="0"/>
            </a:endParaRPr>
          </a:p>
          <a:p>
            <a:pPr algn="ctr"/>
            <a:r>
              <a:rPr lang="en-IN" sz="2000" b="1" dirty="0">
                <a:latin typeface="Lucida Bright" panose="02040602050505020304" pitchFamily="18" charset="0"/>
              </a:rPr>
              <a:t>BRANCH OFFICE:</a:t>
            </a:r>
          </a:p>
          <a:p>
            <a:pPr algn="ctr"/>
            <a:r>
              <a:rPr lang="en-IN" sz="2200" b="1" dirty="0">
                <a:latin typeface="Lucida Bright" panose="02040602050505020304" pitchFamily="18" charset="0"/>
              </a:rPr>
              <a:t>MUZAFFARPUR - </a:t>
            </a:r>
            <a:r>
              <a:rPr lang="en-IN" sz="2200" b="1" dirty="0" err="1">
                <a:latin typeface="Lucida Bright" panose="02040602050505020304" pitchFamily="18" charset="0"/>
              </a:rPr>
              <a:t>Gobarsahi</a:t>
            </a:r>
            <a:r>
              <a:rPr lang="en-IN" sz="2200" b="1" dirty="0">
                <a:latin typeface="Lucida Bright" panose="02040602050505020304" pitchFamily="18" charset="0"/>
              </a:rPr>
              <a:t> Chowk, Muzaffarpur, Bihar, India, Pin – 842001</a:t>
            </a:r>
          </a:p>
          <a:p>
            <a:pPr algn="ctr"/>
            <a:endParaRPr lang="en-IN" sz="1200" b="1" dirty="0">
              <a:latin typeface="Lucida Bright" panose="02040602050505020304" pitchFamily="18" charset="0"/>
            </a:endParaRPr>
          </a:p>
          <a:p>
            <a:pPr algn="ctr"/>
            <a:r>
              <a:rPr lang="en-IN" sz="2000" b="1" dirty="0">
                <a:latin typeface="Lucida Bright" panose="02040602050505020304" pitchFamily="18" charset="0"/>
              </a:rPr>
              <a:t>MOTIHARI - Ambika Nagar, </a:t>
            </a:r>
            <a:r>
              <a:rPr lang="en-IN" sz="2000" b="1" dirty="0" err="1">
                <a:latin typeface="Lucida Bright" panose="02040602050505020304" pitchFamily="18" charset="0"/>
              </a:rPr>
              <a:t>Motihari</a:t>
            </a:r>
            <a:r>
              <a:rPr lang="en-IN" sz="2000" b="1" dirty="0">
                <a:latin typeface="Lucida Bright" panose="02040602050505020304" pitchFamily="18" charset="0"/>
              </a:rPr>
              <a:t>, East Champaran, Bihar, India, Pin – 845401</a:t>
            </a:r>
          </a:p>
          <a:p>
            <a:pPr algn="ctr"/>
            <a:endParaRPr lang="en-IN" sz="1100" b="1" dirty="0">
              <a:latin typeface="Lucida Bright" panose="02040602050505020304" pitchFamily="18" charset="0"/>
            </a:endParaRPr>
          </a:p>
          <a:p>
            <a:pPr algn="ctr"/>
            <a:r>
              <a:rPr lang="en-IN" sz="2400" b="1" dirty="0">
                <a:latin typeface="Lucida Bright" panose="02040602050505020304" pitchFamily="18" charset="0"/>
              </a:rPr>
              <a:t>Website: </a:t>
            </a:r>
            <a:r>
              <a:rPr lang="en-IN" sz="2400" b="1" dirty="0">
                <a:latin typeface="Lucida Bright" panose="020406020505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www.titaniumgroupindia.com</a:t>
            </a:r>
            <a:endParaRPr lang="en-IN" sz="2400" b="1" dirty="0">
              <a:latin typeface="Lucida Bright" panose="02040602050505020304" pitchFamily="18" charset="0"/>
            </a:endParaRPr>
          </a:p>
          <a:p>
            <a:pPr algn="ctr"/>
            <a:endParaRPr lang="en-IN" sz="2000" b="1" dirty="0">
              <a:latin typeface="Lucida Bright" panose="02040602050505020304" pitchFamily="18" charset="0"/>
            </a:endParaRPr>
          </a:p>
          <a:p>
            <a:pPr algn="ctr"/>
            <a:r>
              <a:rPr lang="en-IN" sz="3600" b="1" dirty="0">
                <a:solidFill>
                  <a:srgbClr val="0033CC"/>
                </a:solidFill>
                <a:latin typeface="Lucida Bright" panose="02040602050505020304" pitchFamily="18" charset="0"/>
              </a:rPr>
              <a:t>Mobile: +91-706-115-4004 / 706-115-4001</a:t>
            </a:r>
          </a:p>
          <a:p>
            <a:pPr algn="ctr"/>
            <a:endParaRPr lang="en-IN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8563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422D27-4EBA-3285-6585-D01F6048F0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8" name="AutoShape 2" descr="Thank You">
            <a:extLst>
              <a:ext uri="{FF2B5EF4-FFF2-40B4-BE49-F238E27FC236}">
                <a16:creationId xmlns:a16="http://schemas.microsoft.com/office/drawing/2014/main" id="{2E481516-B0E2-9537-711F-7D0AE741A22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91D6434-8D84-0B77-8C16-FD1D93B56039}"/>
              </a:ext>
            </a:extLst>
          </p:cNvPr>
          <p:cNvSpPr/>
          <p:nvPr/>
        </p:nvSpPr>
        <p:spPr>
          <a:xfrm>
            <a:off x="113015" y="624825"/>
            <a:ext cx="9631619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5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</a:rPr>
              <a:t>Thank You…</a:t>
            </a:r>
          </a:p>
        </p:txBody>
      </p:sp>
    </p:spTree>
    <p:extLst>
      <p:ext uri="{BB962C8B-B14F-4D97-AF65-F5344CB8AC3E}">
        <p14:creationId xmlns:p14="http://schemas.microsoft.com/office/powerpoint/2010/main" val="2984495654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564</TotalTime>
  <Words>219</Words>
  <Application>Microsoft Office PowerPoint</Application>
  <PresentationFormat>Widescreen</PresentationFormat>
  <Paragraphs>66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Arial</vt:lpstr>
      <vt:lpstr>Arial Black</vt:lpstr>
      <vt:lpstr>Calibri</vt:lpstr>
      <vt:lpstr>Cambria</vt:lpstr>
      <vt:lpstr>Century Gothic</vt:lpstr>
      <vt:lpstr>Lucida Bright</vt:lpstr>
      <vt:lpstr>Monotype Corsiva</vt:lpstr>
      <vt:lpstr>Times New Roman</vt:lpstr>
      <vt:lpstr>Wingdings 3</vt:lpstr>
      <vt:lpstr>Wisp</vt:lpstr>
      <vt:lpstr>PowerPoint Presentation</vt:lpstr>
      <vt:lpstr>PowerPoint Presentation</vt:lpstr>
      <vt:lpstr>PowerPoint Presentation</vt:lpstr>
      <vt:lpstr>PowerPoint Presentation</vt:lpstr>
      <vt:lpstr>ATTRACTION FOR LUXURY APARTMENT</vt:lpstr>
      <vt:lpstr>PowerPoint Presentation</vt:lpstr>
      <vt:lpstr>PowerPoint Presentation</vt:lpstr>
      <vt:lpstr>Special Attraction for Project</vt:lpstr>
      <vt:lpstr>Our Successfully Completed &amp; Handed Over Projects:-</vt:lpstr>
      <vt:lpstr>Our Successfully Completed &amp; Handed Over Projects:-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TITANIUM SECURE HOMES (P) LIMITED</dc:title>
  <dc:creator>mistershashi@gmail.com</dc:creator>
  <cp:lastModifiedBy>Titanium Group</cp:lastModifiedBy>
  <cp:revision>33</cp:revision>
  <dcterms:created xsi:type="dcterms:W3CDTF">2023-09-14T02:50:31Z</dcterms:created>
  <dcterms:modified xsi:type="dcterms:W3CDTF">2025-03-06T12:51:59Z</dcterms:modified>
</cp:coreProperties>
</file>